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6" r:id="rId2"/>
    <p:sldId id="262" r:id="rId3"/>
    <p:sldId id="267" r:id="rId4"/>
    <p:sldId id="263" r:id="rId5"/>
    <p:sldId id="264" r:id="rId6"/>
    <p:sldId id="268" r:id="rId7"/>
    <p:sldId id="269" r:id="rId8"/>
    <p:sldId id="261" r:id="rId9"/>
    <p:sldId id="271" r:id="rId10"/>
    <p:sldId id="27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E98F4-1C77-448D-AD8E-BD73F6887330}" type="datetimeFigureOut">
              <a:rPr lang="de-DE" smtClean="0"/>
              <a:t>28.10.2023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BDDB-8FC2-4259-B565-0F04726CD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15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B2C5-6409-4FD3-92E9-AFE16C103FF8}" type="datetime1">
              <a:rPr lang="de-DE" smtClean="0"/>
              <a:t>28.10.2023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A629-C86F-4904-A5CA-963340E0A4A1}" type="datetime1">
              <a:rPr lang="de-DE" smtClean="0"/>
              <a:t>28.10.2023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7897-8C77-42B0-A1DE-DAC99418AE83}" type="datetime1">
              <a:rPr lang="de-DE" smtClean="0"/>
              <a:t>28.10.2023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7502-E666-4B76-B497-043E96743731}" type="datetime1">
              <a:rPr lang="de-DE" smtClean="0"/>
              <a:t>28.10.2023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E59-A93B-4BF2-AEBD-E28F65422133}" type="datetime1">
              <a:rPr lang="de-DE" smtClean="0"/>
              <a:t>28.10.2023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CE67-7BE4-4872-97FC-3671CFBB2EBC}" type="datetime1">
              <a:rPr lang="de-DE" smtClean="0"/>
              <a:t>28.10.2023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36B-6B11-4F46-812D-F3F617900013}" type="datetime1">
              <a:rPr lang="de-DE" smtClean="0"/>
              <a:t>28.10.2023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4408-8134-48AC-8733-69914848CABD}" type="datetime1">
              <a:rPr lang="de-DE" smtClean="0"/>
              <a:t>28.10.2023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3CA9-0950-4F87-B8C6-C44E9BEC25ED}" type="datetime1">
              <a:rPr lang="de-DE" smtClean="0"/>
              <a:t>28.10.2023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5427-D5D5-4305-A592-131C9E14FCDA}" type="datetime1">
              <a:rPr lang="de-DE" smtClean="0"/>
              <a:t>28.10.2023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4DA-62A4-4846-81C6-B522D889815A}" type="datetime1">
              <a:rPr lang="de-DE" smtClean="0"/>
              <a:t>28.10.2023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308B3B-ABAB-4D57-9E94-F41551B587C4}" type="datetime1">
              <a:rPr lang="de-DE" smtClean="0"/>
              <a:t>28.10.2023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smtClean="0"/>
              <a:t>reli-ordner.de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EB15D0-ABF8-475F-BC51-32AFA71A013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547664" y="1052736"/>
            <a:ext cx="6030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de-DE" sz="3600" b="1" dirty="0" smtClean="0">
                <a:latin typeface="Century Gothic" panose="020B0502020202020204" pitchFamily="34" charset="0"/>
              </a:rPr>
              <a:t>Liebe das Leben. </a:t>
            </a:r>
          </a:p>
          <a:p>
            <a:pPr>
              <a:lnSpc>
                <a:spcPct val="200000"/>
              </a:lnSpc>
            </a:pPr>
            <a:r>
              <a:rPr lang="de-DE" sz="3600" b="1" dirty="0" smtClean="0">
                <a:latin typeface="Century Gothic" panose="020B0502020202020204" pitchFamily="34" charset="0"/>
              </a:rPr>
              <a:t>Erlaube Dir Schwächen.</a:t>
            </a:r>
            <a:br>
              <a:rPr lang="de-DE" sz="3600" b="1" dirty="0" smtClean="0">
                <a:latin typeface="Century Gothic" panose="020B0502020202020204" pitchFamily="34" charset="0"/>
              </a:rPr>
            </a:br>
            <a:r>
              <a:rPr lang="de-DE" sz="3600" b="1" dirty="0" smtClean="0">
                <a:latin typeface="Century Gothic" panose="020B0502020202020204" pitchFamily="34" charset="0"/>
              </a:rPr>
              <a:t>Vertraue Deinen Stärken.</a:t>
            </a:r>
            <a:br>
              <a:rPr lang="de-DE" sz="3600" b="1" dirty="0" smtClean="0">
                <a:latin typeface="Century Gothic" panose="020B0502020202020204" pitchFamily="34" charset="0"/>
              </a:rPr>
            </a:br>
            <a:r>
              <a:rPr lang="de-DE" sz="3600" b="1" dirty="0" smtClean="0">
                <a:latin typeface="Century Gothic" panose="020B0502020202020204" pitchFamily="34" charset="0"/>
              </a:rPr>
              <a:t>Glaube an Dich!</a:t>
            </a:r>
            <a:endParaRPr lang="de-DE" sz="3600" b="1" dirty="0">
              <a:latin typeface="Century Gothic" panose="020B0502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9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ung in der Schüssel – Aufleb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r="24587"/>
          <a:stretch/>
        </p:blipFill>
        <p:spPr bwMode="auto">
          <a:xfrm>
            <a:off x="539552" y="332656"/>
            <a:ext cx="8064896" cy="63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ihandform 1"/>
          <p:cNvSpPr/>
          <p:nvPr/>
        </p:nvSpPr>
        <p:spPr>
          <a:xfrm>
            <a:off x="2648309" y="3955818"/>
            <a:ext cx="304443" cy="935362"/>
          </a:xfrm>
          <a:custGeom>
            <a:avLst/>
            <a:gdLst>
              <a:gd name="connsiteX0" fmla="*/ 0 w 304443"/>
              <a:gd name="connsiteY0" fmla="*/ 55465 h 935362"/>
              <a:gd name="connsiteX1" fmla="*/ 301925 w 304443"/>
              <a:gd name="connsiteY1" fmla="*/ 935359 h 935362"/>
              <a:gd name="connsiteX2" fmla="*/ 146649 w 304443"/>
              <a:gd name="connsiteY2" fmla="*/ 46839 h 935362"/>
              <a:gd name="connsiteX3" fmla="*/ 189782 w 304443"/>
              <a:gd name="connsiteY3" fmla="*/ 115850 h 9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443" h="935362">
                <a:moveTo>
                  <a:pt x="0" y="55465"/>
                </a:moveTo>
                <a:cubicBezTo>
                  <a:pt x="138742" y="496131"/>
                  <a:pt x="277484" y="936797"/>
                  <a:pt x="301925" y="935359"/>
                </a:cubicBezTo>
                <a:cubicBezTo>
                  <a:pt x="326366" y="933921"/>
                  <a:pt x="165340" y="183424"/>
                  <a:pt x="146649" y="46839"/>
                </a:cubicBezTo>
                <a:cubicBezTo>
                  <a:pt x="127959" y="-89746"/>
                  <a:pt x="189782" y="115850"/>
                  <a:pt x="189782" y="115850"/>
                </a:cubicBezTo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04" y="4891180"/>
            <a:ext cx="403037" cy="13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09" y="3372103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294" y="3881641"/>
            <a:ext cx="541858" cy="54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95767"/>
            <a:ext cx="500460" cy="50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84" y="3668519"/>
            <a:ext cx="627708" cy="62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69923"/>
            <a:ext cx="483692" cy="48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2" y="4581128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" y="4296227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09" y="3669923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42" y="4124388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487" y="3549659"/>
            <a:ext cx="673894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434" y="3585089"/>
            <a:ext cx="539299" cy="53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943" y="4076208"/>
            <a:ext cx="694581" cy="69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8" y="4423499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30586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14" y="5109066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21"/>
          <p:cNvSpPr txBox="1"/>
          <p:nvPr/>
        </p:nvSpPr>
        <p:spPr>
          <a:xfrm>
            <a:off x="6034953" y="332656"/>
            <a:ext cx="2857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1400" b="1" dirty="0" smtClean="0">
                <a:latin typeface="Century Gothic" panose="020B0502020202020204" pitchFamily="34" charset="0"/>
              </a:rPr>
              <a:t>Ohne Dich </a:t>
            </a:r>
          </a:p>
          <a:p>
            <a:pPr>
              <a:lnSpc>
                <a:spcPct val="200000"/>
              </a:lnSpc>
            </a:pPr>
            <a:r>
              <a:rPr lang="de-DE" sz="1400" b="1" dirty="0" smtClean="0">
                <a:latin typeface="Century Gothic" panose="020B0502020202020204" pitchFamily="34" charset="0"/>
              </a:rPr>
              <a:t>gibt es diese Blumen nicht!</a:t>
            </a:r>
          </a:p>
          <a:p>
            <a:pPr>
              <a:lnSpc>
                <a:spcPct val="200000"/>
              </a:lnSpc>
            </a:pPr>
            <a:r>
              <a:rPr lang="de-DE" sz="1400" b="1" dirty="0" smtClean="0">
                <a:latin typeface="Century Gothic" panose="020B0502020202020204" pitchFamily="34" charset="0"/>
              </a:rPr>
              <a:t>Deshalb:</a:t>
            </a:r>
          </a:p>
          <a:p>
            <a:pPr>
              <a:lnSpc>
                <a:spcPct val="200000"/>
              </a:lnSpc>
            </a:pPr>
            <a:r>
              <a:rPr lang="de-DE" sz="1400" b="1" dirty="0" smtClean="0">
                <a:latin typeface="Century Gothic" panose="020B0502020202020204" pitchFamily="34" charset="0"/>
              </a:rPr>
              <a:t>Glaube an Dich!</a:t>
            </a:r>
            <a:endParaRPr lang="de-DE" sz="1400" b="1" dirty="0">
              <a:latin typeface="Century Gothic" panose="020B050202020202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4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ung in der Schüssel – Aufleb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r="24587"/>
          <a:stretch/>
        </p:blipFill>
        <p:spPr bwMode="auto">
          <a:xfrm>
            <a:off x="539552" y="327616"/>
            <a:ext cx="8064896" cy="63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084168" y="69269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Eine </a:t>
            </a:r>
            <a:r>
              <a:rPr lang="de-DE" b="1" dirty="0" smtClean="0">
                <a:latin typeface="Century Gothic" panose="020B0502020202020204" pitchFamily="34" charset="0"/>
              </a:rPr>
              <a:t>Frau</a:t>
            </a:r>
            <a:r>
              <a:rPr lang="de-DE" dirty="0" smtClean="0">
                <a:latin typeface="Century Gothic" panose="020B0502020202020204" pitchFamily="34" charset="0"/>
              </a:rPr>
              <a:t> geht 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jeden Tag 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zum Fluss 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und </a:t>
            </a:r>
            <a:r>
              <a:rPr lang="de-DE" b="1" dirty="0" smtClean="0">
                <a:latin typeface="Century Gothic" panose="020B0502020202020204" pitchFamily="34" charset="0"/>
              </a:rPr>
              <a:t>holt Wasser</a:t>
            </a:r>
            <a:r>
              <a:rPr lang="de-DE" dirty="0" smtClean="0">
                <a:latin typeface="Century Gothic" panose="020B0502020202020204" pitchFamily="34" charset="0"/>
              </a:rPr>
              <a:t>.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916115" y="5701454"/>
            <a:ext cx="16883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de-DE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n</a:t>
            </a:r>
            <a:r>
              <a:rPr lang="de-DE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ach der Geschichte „Der Sprung</a:t>
            </a:r>
          </a:p>
          <a:p>
            <a:pPr marL="45720" indent="0">
              <a:buNone/>
            </a:pPr>
            <a:r>
              <a:rPr lang="de-DE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in der Schüssel“, </a:t>
            </a:r>
          </a:p>
          <a:p>
            <a:pPr marL="45720" indent="0">
              <a:buNone/>
            </a:pPr>
            <a:r>
              <a:rPr lang="de-DE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Autor unbekannt</a:t>
            </a:r>
          </a:p>
          <a:p>
            <a:pPr marL="45720" indent="0">
              <a:buNone/>
            </a:pPr>
            <a:r>
              <a:rPr lang="de-DE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Foto</a:t>
            </a:r>
            <a:r>
              <a:rPr lang="de-D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: gemeinfrei</a:t>
            </a:r>
            <a:endParaRPr lang="de-DE" sz="1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" indent="0">
              <a:buNone/>
            </a:pPr>
            <a:r>
              <a:rPr lang="de-DE" dirty="0" smtClean="0">
                <a:latin typeface="Century Gothic" panose="020B0502020202020204" pitchFamily="34" charset="0"/>
              </a:rPr>
              <a:t> 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ung in der Schüssel – Aufleb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r="24587"/>
          <a:stretch/>
        </p:blipFill>
        <p:spPr bwMode="auto">
          <a:xfrm>
            <a:off x="539552" y="332656"/>
            <a:ext cx="8064896" cy="63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084168" y="69269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Sie trägt ein Joch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über den Schultern.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Daran hängen </a:t>
            </a:r>
          </a:p>
          <a:p>
            <a:pPr>
              <a:lnSpc>
                <a:spcPct val="200000"/>
              </a:lnSpc>
            </a:pPr>
            <a:r>
              <a:rPr lang="de-DE" b="1" dirty="0" smtClean="0">
                <a:latin typeface="Century Gothic" panose="020B0502020202020204" pitchFamily="34" charset="0"/>
              </a:rPr>
              <a:t>zwei Schüsseln.</a:t>
            </a:r>
            <a:endParaRPr lang="de-DE" b="1" dirty="0">
              <a:latin typeface="Century Gothic" panose="020B0502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8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ung in der Schüssel – Aufleb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r="24587"/>
          <a:stretch/>
        </p:blipFill>
        <p:spPr bwMode="auto">
          <a:xfrm>
            <a:off x="539552" y="332656"/>
            <a:ext cx="8064896" cy="63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ihandform 1"/>
          <p:cNvSpPr/>
          <p:nvPr/>
        </p:nvSpPr>
        <p:spPr>
          <a:xfrm>
            <a:off x="2648309" y="3955818"/>
            <a:ext cx="304443" cy="935362"/>
          </a:xfrm>
          <a:custGeom>
            <a:avLst/>
            <a:gdLst>
              <a:gd name="connsiteX0" fmla="*/ 0 w 304443"/>
              <a:gd name="connsiteY0" fmla="*/ 55465 h 935362"/>
              <a:gd name="connsiteX1" fmla="*/ 301925 w 304443"/>
              <a:gd name="connsiteY1" fmla="*/ 935359 h 935362"/>
              <a:gd name="connsiteX2" fmla="*/ 146649 w 304443"/>
              <a:gd name="connsiteY2" fmla="*/ 46839 h 935362"/>
              <a:gd name="connsiteX3" fmla="*/ 189782 w 304443"/>
              <a:gd name="connsiteY3" fmla="*/ 115850 h 9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443" h="935362">
                <a:moveTo>
                  <a:pt x="0" y="55465"/>
                </a:moveTo>
                <a:cubicBezTo>
                  <a:pt x="138742" y="496131"/>
                  <a:pt x="277484" y="936797"/>
                  <a:pt x="301925" y="935359"/>
                </a:cubicBezTo>
                <a:cubicBezTo>
                  <a:pt x="326366" y="933921"/>
                  <a:pt x="165340" y="183424"/>
                  <a:pt x="146649" y="46839"/>
                </a:cubicBezTo>
                <a:cubicBezTo>
                  <a:pt x="127959" y="-89746"/>
                  <a:pt x="189782" y="115850"/>
                  <a:pt x="189782" y="115850"/>
                </a:cubicBezTo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084168" y="692696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b="1" dirty="0" smtClean="0">
                <a:latin typeface="Century Gothic" panose="020B0502020202020204" pitchFamily="34" charset="0"/>
              </a:rPr>
              <a:t>Eine </a:t>
            </a:r>
            <a:r>
              <a:rPr lang="de-DE" b="1" dirty="0">
                <a:latin typeface="Century Gothic" panose="020B0502020202020204" pitchFamily="34" charset="0"/>
              </a:rPr>
              <a:t>S</a:t>
            </a:r>
            <a:r>
              <a:rPr lang="de-DE" b="1" dirty="0" smtClean="0">
                <a:latin typeface="Century Gothic" panose="020B0502020202020204" pitchFamily="34" charset="0"/>
              </a:rPr>
              <a:t>chüssel </a:t>
            </a:r>
            <a:r>
              <a:rPr lang="de-DE" dirty="0" smtClean="0">
                <a:latin typeface="Century Gothic" panose="020B0502020202020204" pitchFamily="34" charset="0"/>
              </a:rPr>
              <a:t>hat einen </a:t>
            </a:r>
            <a:r>
              <a:rPr lang="de-DE" b="1" dirty="0" smtClean="0">
                <a:latin typeface="Century Gothic" panose="020B0502020202020204" pitchFamily="34" charset="0"/>
              </a:rPr>
              <a:t>Sprung</a:t>
            </a:r>
            <a:r>
              <a:rPr lang="de-DE" dirty="0" smtClean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Die andere Schüssel</a:t>
            </a:r>
          </a:p>
          <a:p>
            <a:pPr>
              <a:lnSpc>
                <a:spcPct val="200000"/>
              </a:lnSpc>
            </a:pPr>
            <a:r>
              <a:rPr lang="de-DE" dirty="0">
                <a:latin typeface="Century Gothic" panose="020B0502020202020204" pitchFamily="34" charset="0"/>
              </a:rPr>
              <a:t>i</a:t>
            </a:r>
            <a:r>
              <a:rPr lang="de-DE" dirty="0" smtClean="0">
                <a:latin typeface="Century Gothic" panose="020B0502020202020204" pitchFamily="34" charset="0"/>
              </a:rPr>
              <a:t>st makellos.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7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ung in der Schüssel – Aufleb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r="24587"/>
          <a:stretch/>
        </p:blipFill>
        <p:spPr bwMode="auto">
          <a:xfrm>
            <a:off x="539552" y="332656"/>
            <a:ext cx="8064896" cy="63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ihandform 1"/>
          <p:cNvSpPr/>
          <p:nvPr/>
        </p:nvSpPr>
        <p:spPr>
          <a:xfrm>
            <a:off x="2648309" y="3955818"/>
            <a:ext cx="304443" cy="935362"/>
          </a:xfrm>
          <a:custGeom>
            <a:avLst/>
            <a:gdLst>
              <a:gd name="connsiteX0" fmla="*/ 0 w 304443"/>
              <a:gd name="connsiteY0" fmla="*/ 55465 h 935362"/>
              <a:gd name="connsiteX1" fmla="*/ 301925 w 304443"/>
              <a:gd name="connsiteY1" fmla="*/ 935359 h 935362"/>
              <a:gd name="connsiteX2" fmla="*/ 146649 w 304443"/>
              <a:gd name="connsiteY2" fmla="*/ 46839 h 935362"/>
              <a:gd name="connsiteX3" fmla="*/ 189782 w 304443"/>
              <a:gd name="connsiteY3" fmla="*/ 115850 h 9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443" h="935362">
                <a:moveTo>
                  <a:pt x="0" y="55465"/>
                </a:moveTo>
                <a:cubicBezTo>
                  <a:pt x="138742" y="496131"/>
                  <a:pt x="277484" y="936797"/>
                  <a:pt x="301925" y="935359"/>
                </a:cubicBezTo>
                <a:cubicBezTo>
                  <a:pt x="326366" y="933921"/>
                  <a:pt x="165340" y="183424"/>
                  <a:pt x="146649" y="46839"/>
                </a:cubicBezTo>
                <a:cubicBezTo>
                  <a:pt x="127959" y="-89746"/>
                  <a:pt x="189782" y="115850"/>
                  <a:pt x="189782" y="115850"/>
                </a:cubicBezTo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04" y="4891180"/>
            <a:ext cx="403037" cy="13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063831" y="404664"/>
            <a:ext cx="2520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Die </a:t>
            </a:r>
            <a:r>
              <a:rPr lang="de-DE" b="1" dirty="0" smtClean="0">
                <a:latin typeface="Century Gothic" panose="020B0502020202020204" pitchFamily="34" charset="0"/>
              </a:rPr>
              <a:t>kaputte Schüssel verliert </a:t>
            </a:r>
            <a:r>
              <a:rPr lang="de-DE" dirty="0" smtClean="0">
                <a:latin typeface="Century Gothic" panose="020B0502020202020204" pitchFamily="34" charset="0"/>
              </a:rPr>
              <a:t>immer 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viel </a:t>
            </a:r>
            <a:r>
              <a:rPr lang="de-DE" b="1" dirty="0">
                <a:latin typeface="Century Gothic" panose="020B0502020202020204" pitchFamily="34" charset="0"/>
              </a:rPr>
              <a:t>W</a:t>
            </a:r>
            <a:r>
              <a:rPr lang="de-DE" b="1" dirty="0" smtClean="0">
                <a:latin typeface="Century Gothic" panose="020B0502020202020204" pitchFamily="34" charset="0"/>
              </a:rPr>
              <a:t>asser</a:t>
            </a:r>
            <a:r>
              <a:rPr lang="de-DE" dirty="0" smtClean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Die andere Schüssel bringt alles Wasser nach Hause.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4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ung in der Schüssel – Aufleb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r="24587"/>
          <a:stretch/>
        </p:blipFill>
        <p:spPr bwMode="auto">
          <a:xfrm>
            <a:off x="539552" y="332656"/>
            <a:ext cx="8064896" cy="63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ihandform 1"/>
          <p:cNvSpPr/>
          <p:nvPr/>
        </p:nvSpPr>
        <p:spPr>
          <a:xfrm>
            <a:off x="2648309" y="3955818"/>
            <a:ext cx="304443" cy="935362"/>
          </a:xfrm>
          <a:custGeom>
            <a:avLst/>
            <a:gdLst>
              <a:gd name="connsiteX0" fmla="*/ 0 w 304443"/>
              <a:gd name="connsiteY0" fmla="*/ 55465 h 935362"/>
              <a:gd name="connsiteX1" fmla="*/ 301925 w 304443"/>
              <a:gd name="connsiteY1" fmla="*/ 935359 h 935362"/>
              <a:gd name="connsiteX2" fmla="*/ 146649 w 304443"/>
              <a:gd name="connsiteY2" fmla="*/ 46839 h 935362"/>
              <a:gd name="connsiteX3" fmla="*/ 189782 w 304443"/>
              <a:gd name="connsiteY3" fmla="*/ 115850 h 9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443" h="935362">
                <a:moveTo>
                  <a:pt x="0" y="55465"/>
                </a:moveTo>
                <a:cubicBezTo>
                  <a:pt x="138742" y="496131"/>
                  <a:pt x="277484" y="936797"/>
                  <a:pt x="301925" y="935359"/>
                </a:cubicBezTo>
                <a:cubicBezTo>
                  <a:pt x="326366" y="933921"/>
                  <a:pt x="165340" y="183424"/>
                  <a:pt x="146649" y="46839"/>
                </a:cubicBezTo>
                <a:cubicBezTo>
                  <a:pt x="127959" y="-89746"/>
                  <a:pt x="189782" y="115850"/>
                  <a:pt x="189782" y="115850"/>
                </a:cubicBezTo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04" y="4891180"/>
            <a:ext cx="403037" cy="13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034955" y="188640"/>
            <a:ext cx="2520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Nach zwei Jahren </a:t>
            </a:r>
            <a:r>
              <a:rPr lang="de-DE" b="1" dirty="0" smtClean="0">
                <a:latin typeface="Century Gothic" panose="020B0502020202020204" pitchFamily="34" charset="0"/>
              </a:rPr>
              <a:t>sagt</a:t>
            </a:r>
            <a:r>
              <a:rPr lang="de-DE" dirty="0" smtClean="0">
                <a:latin typeface="Century Gothic" panose="020B0502020202020204" pitchFamily="34" charset="0"/>
              </a:rPr>
              <a:t> die </a:t>
            </a:r>
            <a:r>
              <a:rPr lang="de-DE" b="1" dirty="0" smtClean="0">
                <a:latin typeface="Century Gothic" panose="020B0502020202020204" pitchFamily="34" charset="0"/>
              </a:rPr>
              <a:t>kaputte Schüssel</a:t>
            </a:r>
            <a:r>
              <a:rPr lang="de-DE" dirty="0" smtClean="0">
                <a:latin typeface="Century Gothic" panose="020B0502020202020204" pitchFamily="34" charset="0"/>
              </a:rPr>
              <a:t> zu der Frau: „ </a:t>
            </a:r>
            <a:r>
              <a:rPr lang="de-DE" b="1" dirty="0" smtClean="0">
                <a:latin typeface="Century Gothic" panose="020B0502020202020204" pitchFamily="34" charset="0"/>
              </a:rPr>
              <a:t>Ich</a:t>
            </a:r>
            <a:r>
              <a:rPr lang="de-DE" dirty="0" smtClean="0">
                <a:latin typeface="Century Gothic" panose="020B0502020202020204" pitchFamily="34" charset="0"/>
              </a:rPr>
              <a:t> bin so </a:t>
            </a:r>
            <a:r>
              <a:rPr lang="de-DE" b="1" dirty="0" smtClean="0">
                <a:latin typeface="Century Gothic" panose="020B0502020202020204" pitchFamily="34" charset="0"/>
              </a:rPr>
              <a:t>traurig</a:t>
            </a:r>
            <a:r>
              <a:rPr lang="de-DE" dirty="0" smtClean="0">
                <a:latin typeface="Century Gothic" panose="020B0502020202020204" pitchFamily="34" charset="0"/>
              </a:rPr>
              <a:t>. Ich verschütte so viel  Wasser. </a:t>
            </a:r>
            <a:r>
              <a:rPr lang="de-DE" b="1" dirty="0" smtClean="0">
                <a:latin typeface="Century Gothic" panose="020B0502020202020204" pitchFamily="34" charset="0"/>
              </a:rPr>
              <a:t>Ich</a:t>
            </a:r>
            <a:r>
              <a:rPr lang="de-DE" dirty="0" smtClean="0">
                <a:latin typeface="Century Gothic" panose="020B0502020202020204" pitchFamily="34" charset="0"/>
              </a:rPr>
              <a:t> bin </a:t>
            </a:r>
            <a:r>
              <a:rPr lang="de-DE" b="1" dirty="0" smtClean="0">
                <a:latin typeface="Century Gothic" panose="020B0502020202020204" pitchFamily="34" charset="0"/>
              </a:rPr>
              <a:t>nicht zu gebrauchen</a:t>
            </a:r>
            <a:r>
              <a:rPr lang="de-DE" dirty="0" smtClean="0">
                <a:latin typeface="Century Gothic" panose="020B0502020202020204" pitchFamily="34" charset="0"/>
              </a:rPr>
              <a:t>.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91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ung in der Schüssel – Aufleb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r="24587"/>
          <a:stretch/>
        </p:blipFill>
        <p:spPr bwMode="auto">
          <a:xfrm>
            <a:off x="539552" y="332656"/>
            <a:ext cx="8064896" cy="63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ihandform 1"/>
          <p:cNvSpPr/>
          <p:nvPr/>
        </p:nvSpPr>
        <p:spPr>
          <a:xfrm>
            <a:off x="2648309" y="3955818"/>
            <a:ext cx="304443" cy="935362"/>
          </a:xfrm>
          <a:custGeom>
            <a:avLst/>
            <a:gdLst>
              <a:gd name="connsiteX0" fmla="*/ 0 w 304443"/>
              <a:gd name="connsiteY0" fmla="*/ 55465 h 935362"/>
              <a:gd name="connsiteX1" fmla="*/ 301925 w 304443"/>
              <a:gd name="connsiteY1" fmla="*/ 935359 h 935362"/>
              <a:gd name="connsiteX2" fmla="*/ 146649 w 304443"/>
              <a:gd name="connsiteY2" fmla="*/ 46839 h 935362"/>
              <a:gd name="connsiteX3" fmla="*/ 189782 w 304443"/>
              <a:gd name="connsiteY3" fmla="*/ 115850 h 9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443" h="935362">
                <a:moveTo>
                  <a:pt x="0" y="55465"/>
                </a:moveTo>
                <a:cubicBezTo>
                  <a:pt x="138742" y="496131"/>
                  <a:pt x="277484" y="936797"/>
                  <a:pt x="301925" y="935359"/>
                </a:cubicBezTo>
                <a:cubicBezTo>
                  <a:pt x="326366" y="933921"/>
                  <a:pt x="165340" y="183424"/>
                  <a:pt x="146649" y="46839"/>
                </a:cubicBezTo>
                <a:cubicBezTo>
                  <a:pt x="127959" y="-89746"/>
                  <a:pt x="189782" y="115850"/>
                  <a:pt x="189782" y="115850"/>
                </a:cubicBezTo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04" y="4891180"/>
            <a:ext cx="403037" cy="13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034955" y="116632"/>
            <a:ext cx="2520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Da </a:t>
            </a:r>
            <a:r>
              <a:rPr lang="de-DE" b="1" dirty="0" smtClean="0">
                <a:latin typeface="Century Gothic" panose="020B0502020202020204" pitchFamily="34" charset="0"/>
              </a:rPr>
              <a:t>sagt</a:t>
            </a:r>
            <a:r>
              <a:rPr lang="de-DE" dirty="0" smtClean="0">
                <a:latin typeface="Century Gothic" panose="020B0502020202020204" pitchFamily="34" charset="0"/>
              </a:rPr>
              <a:t> die </a:t>
            </a:r>
            <a:r>
              <a:rPr lang="de-DE" b="1" dirty="0" smtClean="0">
                <a:latin typeface="Century Gothic" panose="020B0502020202020204" pitchFamily="34" charset="0"/>
              </a:rPr>
              <a:t>Frau</a:t>
            </a:r>
            <a:r>
              <a:rPr lang="de-DE" dirty="0" smtClean="0"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zur Schüssel: 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„</a:t>
            </a:r>
            <a:r>
              <a:rPr lang="de-DE" b="1" dirty="0" smtClean="0">
                <a:latin typeface="Century Gothic" panose="020B0502020202020204" pitchFamily="34" charset="0"/>
              </a:rPr>
              <a:t>Ich</a:t>
            </a:r>
            <a:r>
              <a:rPr lang="de-DE" dirty="0" smtClean="0">
                <a:latin typeface="Century Gothic" panose="020B0502020202020204" pitchFamily="34" charset="0"/>
              </a:rPr>
              <a:t> habe 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links und rechts neben dem Weg </a:t>
            </a:r>
            <a:r>
              <a:rPr lang="de-DE" b="1" dirty="0" smtClean="0">
                <a:latin typeface="Century Gothic" panose="020B0502020202020204" pitchFamily="34" charset="0"/>
              </a:rPr>
              <a:t>Blumen gesät</a:t>
            </a:r>
            <a:r>
              <a:rPr lang="de-DE" dirty="0" smtClean="0">
                <a:latin typeface="Century Gothic" panose="020B0502020202020204" pitchFamily="34" charset="0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latin typeface="Century Gothic" panose="020B0502020202020204" pitchFamily="34" charset="0"/>
              </a:rPr>
              <a:t>Doch </a:t>
            </a:r>
            <a:r>
              <a:rPr lang="de-DE" b="1" dirty="0" smtClean="0">
                <a:latin typeface="Century Gothic" panose="020B0502020202020204" pitchFamily="34" charset="0"/>
              </a:rPr>
              <a:t>schau</a:t>
            </a:r>
            <a:r>
              <a:rPr lang="de-DE" dirty="0" smtClean="0">
                <a:latin typeface="Century Gothic" panose="020B0502020202020204" pitchFamily="34" charset="0"/>
              </a:rPr>
              <a:t>: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ung in der Schüssel – Aufleb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r="24587"/>
          <a:stretch/>
        </p:blipFill>
        <p:spPr bwMode="auto">
          <a:xfrm>
            <a:off x="539552" y="332656"/>
            <a:ext cx="8064896" cy="63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ihandform 1"/>
          <p:cNvSpPr/>
          <p:nvPr/>
        </p:nvSpPr>
        <p:spPr>
          <a:xfrm>
            <a:off x="2648309" y="3955818"/>
            <a:ext cx="304443" cy="935362"/>
          </a:xfrm>
          <a:custGeom>
            <a:avLst/>
            <a:gdLst>
              <a:gd name="connsiteX0" fmla="*/ 0 w 304443"/>
              <a:gd name="connsiteY0" fmla="*/ 55465 h 935362"/>
              <a:gd name="connsiteX1" fmla="*/ 301925 w 304443"/>
              <a:gd name="connsiteY1" fmla="*/ 935359 h 935362"/>
              <a:gd name="connsiteX2" fmla="*/ 146649 w 304443"/>
              <a:gd name="connsiteY2" fmla="*/ 46839 h 935362"/>
              <a:gd name="connsiteX3" fmla="*/ 189782 w 304443"/>
              <a:gd name="connsiteY3" fmla="*/ 115850 h 9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443" h="935362">
                <a:moveTo>
                  <a:pt x="0" y="55465"/>
                </a:moveTo>
                <a:cubicBezTo>
                  <a:pt x="138742" y="496131"/>
                  <a:pt x="277484" y="936797"/>
                  <a:pt x="301925" y="935359"/>
                </a:cubicBezTo>
                <a:cubicBezTo>
                  <a:pt x="326366" y="933921"/>
                  <a:pt x="165340" y="183424"/>
                  <a:pt x="146649" y="46839"/>
                </a:cubicBezTo>
                <a:cubicBezTo>
                  <a:pt x="127959" y="-89746"/>
                  <a:pt x="189782" y="115850"/>
                  <a:pt x="189782" y="115850"/>
                </a:cubicBezTo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04" y="4891180"/>
            <a:ext cx="403037" cy="13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09" y="3372103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294" y="3881641"/>
            <a:ext cx="541858" cy="54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95767"/>
            <a:ext cx="500460" cy="50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84" y="3668519"/>
            <a:ext cx="627708" cy="62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69923"/>
            <a:ext cx="483692" cy="48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2" y="4581128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" y="4296227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09" y="3669923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42" y="4124388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487" y="3549659"/>
            <a:ext cx="673894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434" y="3585089"/>
            <a:ext cx="539299" cy="53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943" y="4076208"/>
            <a:ext cx="694581" cy="69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8" y="4423499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30586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14" y="5109066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21"/>
          <p:cNvSpPr txBox="1"/>
          <p:nvPr/>
        </p:nvSpPr>
        <p:spPr>
          <a:xfrm>
            <a:off x="6034954" y="297009"/>
            <a:ext cx="2857525" cy="3039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1400" dirty="0" smtClean="0">
                <a:latin typeface="Century Gothic" panose="020B0502020202020204" pitchFamily="34" charset="0"/>
              </a:rPr>
              <a:t>Auf der Seite der heilen Schüssel sind keine Blumen gewachsen. </a:t>
            </a:r>
          </a:p>
          <a:p>
            <a:pPr>
              <a:lnSpc>
                <a:spcPct val="200000"/>
              </a:lnSpc>
            </a:pPr>
            <a:r>
              <a:rPr lang="de-DE" sz="1400" dirty="0" smtClean="0">
                <a:latin typeface="Century Gothic" panose="020B0502020202020204" pitchFamily="34" charset="0"/>
              </a:rPr>
              <a:t>Aber </a:t>
            </a:r>
            <a:r>
              <a:rPr lang="de-DE" sz="1400" b="1" dirty="0" smtClean="0">
                <a:latin typeface="Century Gothic" panose="020B0502020202020204" pitchFamily="34" charset="0"/>
              </a:rPr>
              <a:t>auf deiner Seite </a:t>
            </a:r>
          </a:p>
          <a:p>
            <a:pPr>
              <a:lnSpc>
                <a:spcPct val="200000"/>
              </a:lnSpc>
            </a:pPr>
            <a:r>
              <a:rPr lang="de-DE" sz="1400" b="1" dirty="0" smtClean="0">
                <a:latin typeface="Century Gothic" panose="020B0502020202020204" pitchFamily="34" charset="0"/>
              </a:rPr>
              <a:t>wachsen schöne Blumen </a:t>
            </a:r>
          </a:p>
          <a:p>
            <a:pPr>
              <a:lnSpc>
                <a:spcPct val="200000"/>
              </a:lnSpc>
            </a:pPr>
            <a:r>
              <a:rPr lang="de-DE" sz="1400" dirty="0" smtClean="0">
                <a:latin typeface="Century Gothic" panose="020B0502020202020204" pitchFamily="34" charset="0"/>
              </a:rPr>
              <a:t>und </a:t>
            </a:r>
            <a:r>
              <a:rPr lang="de-DE" sz="1400" b="1" dirty="0" smtClean="0">
                <a:latin typeface="Century Gothic" panose="020B0502020202020204" pitchFamily="34" charset="0"/>
              </a:rPr>
              <a:t>erfreuen alle Menschen</a:t>
            </a:r>
            <a:r>
              <a:rPr lang="de-DE" sz="1400" dirty="0" smtClean="0">
                <a:latin typeface="Century Gothic" panose="020B0502020202020204" pitchFamily="34" charset="0"/>
              </a:rPr>
              <a:t>, </a:t>
            </a:r>
          </a:p>
          <a:p>
            <a:pPr>
              <a:lnSpc>
                <a:spcPct val="200000"/>
              </a:lnSpc>
            </a:pPr>
            <a:r>
              <a:rPr lang="de-DE" sz="1400" dirty="0" smtClean="0">
                <a:latin typeface="Century Gothic" panose="020B0502020202020204" pitchFamily="34" charset="0"/>
              </a:rPr>
              <a:t>die hier vorbei gehen.</a:t>
            </a:r>
            <a:endParaRPr lang="de-DE" sz="1400" dirty="0">
              <a:latin typeface="Century Gothic" panose="020B050202020202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2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ung in der Schüssel – Aufleb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r="24587"/>
          <a:stretch/>
        </p:blipFill>
        <p:spPr bwMode="auto">
          <a:xfrm>
            <a:off x="539552" y="332656"/>
            <a:ext cx="8064896" cy="63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ihandform 1"/>
          <p:cNvSpPr/>
          <p:nvPr/>
        </p:nvSpPr>
        <p:spPr>
          <a:xfrm>
            <a:off x="2648309" y="3955818"/>
            <a:ext cx="304443" cy="935362"/>
          </a:xfrm>
          <a:custGeom>
            <a:avLst/>
            <a:gdLst>
              <a:gd name="connsiteX0" fmla="*/ 0 w 304443"/>
              <a:gd name="connsiteY0" fmla="*/ 55465 h 935362"/>
              <a:gd name="connsiteX1" fmla="*/ 301925 w 304443"/>
              <a:gd name="connsiteY1" fmla="*/ 935359 h 935362"/>
              <a:gd name="connsiteX2" fmla="*/ 146649 w 304443"/>
              <a:gd name="connsiteY2" fmla="*/ 46839 h 935362"/>
              <a:gd name="connsiteX3" fmla="*/ 189782 w 304443"/>
              <a:gd name="connsiteY3" fmla="*/ 115850 h 9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443" h="935362">
                <a:moveTo>
                  <a:pt x="0" y="55465"/>
                </a:moveTo>
                <a:cubicBezTo>
                  <a:pt x="138742" y="496131"/>
                  <a:pt x="277484" y="936797"/>
                  <a:pt x="301925" y="935359"/>
                </a:cubicBezTo>
                <a:cubicBezTo>
                  <a:pt x="326366" y="933921"/>
                  <a:pt x="165340" y="183424"/>
                  <a:pt x="146649" y="46839"/>
                </a:cubicBezTo>
                <a:cubicBezTo>
                  <a:pt x="127959" y="-89746"/>
                  <a:pt x="189782" y="115850"/>
                  <a:pt x="189782" y="115850"/>
                </a:cubicBezTo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04" y="4891180"/>
            <a:ext cx="403037" cy="13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09" y="3372103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294" y="3881641"/>
            <a:ext cx="541858" cy="54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95767"/>
            <a:ext cx="500460" cy="50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84" y="3668519"/>
            <a:ext cx="627708" cy="62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69923"/>
            <a:ext cx="483692" cy="48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2" y="4581128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" y="4296227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09" y="3669923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42" y="4124388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487" y="3549659"/>
            <a:ext cx="673894" cy="67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434" y="3585089"/>
            <a:ext cx="539299" cy="53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943" y="4076208"/>
            <a:ext cx="694581" cy="69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8" y="4423499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30586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14" y="5109066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21"/>
          <p:cNvSpPr txBox="1"/>
          <p:nvPr/>
        </p:nvSpPr>
        <p:spPr>
          <a:xfrm>
            <a:off x="6034954" y="297009"/>
            <a:ext cx="2857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1400" b="1" dirty="0" smtClean="0">
                <a:latin typeface="Century Gothic" panose="020B0502020202020204" pitchFamily="34" charset="0"/>
              </a:rPr>
              <a:t>Du hast die Blumen </a:t>
            </a:r>
          </a:p>
          <a:p>
            <a:pPr>
              <a:lnSpc>
                <a:spcPct val="200000"/>
              </a:lnSpc>
            </a:pPr>
            <a:r>
              <a:rPr lang="de-DE" sz="1400" dirty="0" smtClean="0">
                <a:latin typeface="Century Gothic" panose="020B0502020202020204" pitchFamily="34" charset="0"/>
              </a:rPr>
              <a:t>mit dem Wasser, </a:t>
            </a:r>
          </a:p>
          <a:p>
            <a:pPr>
              <a:lnSpc>
                <a:spcPct val="200000"/>
              </a:lnSpc>
            </a:pPr>
            <a:r>
              <a:rPr lang="de-DE" sz="1400" dirty="0" smtClean="0">
                <a:latin typeface="Century Gothic" panose="020B0502020202020204" pitchFamily="34" charset="0"/>
              </a:rPr>
              <a:t>das du verschüttet hast, </a:t>
            </a:r>
            <a:r>
              <a:rPr lang="de-DE" sz="1400" b="1" dirty="0" smtClean="0">
                <a:latin typeface="Century Gothic" panose="020B0502020202020204" pitchFamily="34" charset="0"/>
              </a:rPr>
              <a:t>gegossen.</a:t>
            </a:r>
            <a:endParaRPr lang="de-DE" sz="1400" b="1" dirty="0">
              <a:latin typeface="Century Gothic" panose="020B050202020202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reli-ordner.de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195</Words>
  <Application>Microsoft Office PowerPoint</Application>
  <PresentationFormat>Bildschirmpräsentation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Slipstream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Annette Zimmermann</dc:creator>
  <cp:lastModifiedBy>Annette Zimmermann</cp:lastModifiedBy>
  <cp:revision>15</cp:revision>
  <dcterms:created xsi:type="dcterms:W3CDTF">2023-07-25T14:51:11Z</dcterms:created>
  <dcterms:modified xsi:type="dcterms:W3CDTF">2023-10-28T16:02:59Z</dcterms:modified>
</cp:coreProperties>
</file>